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8" r:id="rId2"/>
    <p:sldId id="256" r:id="rId3"/>
    <p:sldId id="279" r:id="rId4"/>
    <p:sldId id="294" r:id="rId5"/>
    <p:sldId id="292" r:id="rId6"/>
    <p:sldId id="274" r:id="rId7"/>
    <p:sldId id="289" r:id="rId8"/>
    <p:sldId id="295" r:id="rId9"/>
    <p:sldId id="296" r:id="rId10"/>
    <p:sldId id="298" r:id="rId11"/>
    <p:sldId id="281" r:id="rId1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" y="4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00025" y="580390"/>
            <a:ext cx="11662410" cy="1429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南航精品课程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（在线教学）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平台教师使用手册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精简版）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sym typeface="+mn-ea"/>
              </a:rPr>
              <a:t>平台</a:t>
            </a:r>
            <a:r>
              <a:rPr lang="zh-CN" altLang="en-US" dirty="0"/>
              <a:t>包含电脑端（网址：</a:t>
            </a:r>
            <a:r>
              <a:rPr lang="zh-CN" altLang="en-US" dirty="0">
                <a:latin typeface="+mj-lt"/>
                <a:ea typeface="+mj-ea"/>
                <a:cs typeface="+mj-cs"/>
                <a:sym typeface="+mn-ea"/>
              </a:rPr>
              <a:t>http://nuaa.fanya.chaoxing.com</a:t>
            </a:r>
            <a:r>
              <a:rPr lang="zh-CN" altLang="en-US" dirty="0"/>
              <a:t>）和手机端（学习通</a:t>
            </a:r>
            <a:r>
              <a:rPr lang="en-US" altLang="zh-CN" dirty="0"/>
              <a:t>APP</a:t>
            </a:r>
            <a:r>
              <a:rPr lang="zh-CN" altLang="en-US" dirty="0"/>
              <a:t>）两部分，</a:t>
            </a:r>
            <a:r>
              <a:rPr lang="zh-CN" altLang="en-US" dirty="0">
                <a:sym typeface="+mn-ea"/>
              </a:rPr>
              <a:t>电脑端和手机端可自动实现资源、数据、功能同步。下面通过四步让您实现在线教学。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045" y="2162810"/>
            <a:ext cx="7407910" cy="43535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4" y="843914"/>
            <a:ext cx="11552245" cy="11744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教师在进行同步课堂教学过程中，可以通过学习通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APP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中的“课堂活动”与学生互动，也可以通过“讨论”模块分享资料给学生。</a:t>
            </a:r>
            <a:b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</a:b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教师也可以在电脑端点击“互动”按钮与学生进行互动。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在线教学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150" y="2893740"/>
            <a:ext cx="6688027" cy="35683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1" y="2676292"/>
            <a:ext cx="2250724" cy="40032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580" y="2676292"/>
            <a:ext cx="2250725" cy="40032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28115" y="1158240"/>
            <a:ext cx="937450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dirty="0">
                <a:latin typeface="+mj-ea"/>
                <a:ea typeface="+mj-ea"/>
                <a:cs typeface="+mj-ea"/>
              </a:rPr>
              <a:t>如您在使用中如遇到技术问题，可通过以下方式寻求支持：</a:t>
            </a:r>
          </a:p>
          <a:p>
            <a:pPr algn="l" fontAlgn="auto">
              <a:lnSpc>
                <a:spcPct val="150000"/>
              </a:lnSpc>
            </a:pPr>
            <a:r>
              <a:rPr lang="en-US" altLang="zh-CN" dirty="0">
                <a:latin typeface="+mj-ea"/>
                <a:ea typeface="+mj-ea"/>
                <a:cs typeface="+mj-ea"/>
              </a:rPr>
              <a:t>1</a:t>
            </a:r>
            <a:r>
              <a:rPr lang="zh-CN" altLang="en-US" dirty="0">
                <a:latin typeface="+mj-ea"/>
                <a:ea typeface="+mj-ea"/>
                <a:cs typeface="+mj-ea"/>
              </a:rPr>
              <a:t>、加入</a:t>
            </a:r>
            <a:r>
              <a:rPr lang="en-US" altLang="zh-CN" dirty="0">
                <a:latin typeface="+mj-ea"/>
                <a:ea typeface="+mj-ea"/>
                <a:cs typeface="+mj-ea"/>
                <a:sym typeface="+mn-ea"/>
              </a:rPr>
              <a:t>QQ</a:t>
            </a:r>
            <a:r>
              <a:rPr lang="zh-CN" altLang="en-US" dirty="0">
                <a:latin typeface="+mj-ea"/>
                <a:ea typeface="+mj-ea"/>
                <a:cs typeface="+mj-ea"/>
                <a:sym typeface="+mn-ea"/>
              </a:rPr>
              <a:t>群</a:t>
            </a:r>
            <a:r>
              <a:rPr lang="zh-CN" altLang="en-US" dirty="0">
                <a:latin typeface="+mj-ea"/>
                <a:ea typeface="+mj-ea"/>
                <a:cs typeface="+mj-ea"/>
              </a:rPr>
              <a:t>咨询：群名</a:t>
            </a:r>
            <a:r>
              <a:rPr lang="en-US" altLang="zh-CN" dirty="0">
                <a:latin typeface="+mj-ea"/>
                <a:ea typeface="+mj-ea"/>
                <a:cs typeface="+mj-ea"/>
                <a:sym typeface="+mn-ea"/>
              </a:rPr>
              <a:t>“</a:t>
            </a:r>
            <a:r>
              <a:rPr lang="zh-CN" altLang="en-US" dirty="0">
                <a:latin typeface="+mj-ea"/>
                <a:ea typeface="+mj-ea"/>
                <a:cs typeface="+mj-ea"/>
                <a:sym typeface="+mn-ea"/>
              </a:rPr>
              <a:t>南航精品课程（在线教学）平台服务群</a:t>
            </a:r>
            <a:r>
              <a:rPr lang="en-US" altLang="zh-CN" dirty="0">
                <a:latin typeface="+mj-ea"/>
                <a:ea typeface="+mj-ea"/>
                <a:cs typeface="+mj-ea"/>
                <a:sym typeface="+mn-ea"/>
              </a:rPr>
              <a:t>”</a:t>
            </a:r>
            <a:r>
              <a:rPr lang="zh-CN" altLang="en-US" dirty="0">
                <a:latin typeface="+mj-ea"/>
                <a:ea typeface="+mj-ea"/>
                <a:cs typeface="+mj-ea"/>
              </a:rPr>
              <a:t>，群号654202609。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j-ea"/>
                <a:ea typeface="+mj-ea"/>
                <a:cs typeface="+mj-ea"/>
              </a:rPr>
              <a:t>2</a:t>
            </a:r>
            <a:r>
              <a:rPr lang="zh-CN" altLang="en-US" dirty="0">
                <a:latin typeface="+mj-ea"/>
                <a:ea typeface="+mj-ea"/>
                <a:cs typeface="+mj-ea"/>
              </a:rPr>
              <a:t>、拨打电话咨询：孙瑞：17751772014；</a:t>
            </a:r>
            <a:r>
              <a:rPr lang="zh-CN" altLang="en-US" dirty="0">
                <a:latin typeface="+mj-ea"/>
                <a:cs typeface="+mj-ea"/>
              </a:rPr>
              <a:t>马云尉：19850078707；</a:t>
            </a:r>
            <a:r>
              <a:rPr lang="zh-CN" altLang="en-US" dirty="0">
                <a:latin typeface="+mj-ea"/>
                <a:ea typeface="+mj-ea"/>
                <a:cs typeface="+mj-ea"/>
              </a:rPr>
              <a:t>焦丽娟：18606198166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050" y="2966720"/>
            <a:ext cx="121932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感谢您使用南京航空航天大学精品课程（在线教学）平台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欢迎多提宝贵意见！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94335" y="974725"/>
            <a:ext cx="9911715" cy="161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+mj-ea"/>
                <a:ea typeface="+mj-ea"/>
                <a:cs typeface="+mj-ea"/>
              </a:rPr>
              <a:t>电脑端访问网址：http://nuaa.fanya.chaoxing.com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+mj-ea"/>
                <a:ea typeface="+mj-ea"/>
                <a:cs typeface="+mj-ea"/>
              </a:rPr>
              <a:t>初次登录方式：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+mj-ea"/>
                <a:ea typeface="+mj-ea"/>
                <a:cs typeface="+mj-ea"/>
              </a:rPr>
              <a:t>点击</a:t>
            </a:r>
            <a:r>
              <a:rPr lang="en-US" altLang="zh-CN">
                <a:latin typeface="+mj-ea"/>
                <a:ea typeface="+mj-ea"/>
                <a:cs typeface="+mj-ea"/>
              </a:rPr>
              <a:t>“</a:t>
            </a:r>
            <a:r>
              <a:rPr lang="zh-CN" altLang="en-US">
                <a:latin typeface="+mj-ea"/>
                <a:ea typeface="+mj-ea"/>
                <a:cs typeface="+mj-ea"/>
              </a:rPr>
              <a:t>登录</a:t>
            </a:r>
            <a:r>
              <a:rPr lang="en-US" altLang="zh-CN">
                <a:latin typeface="+mj-ea"/>
                <a:ea typeface="+mj-ea"/>
                <a:cs typeface="+mj-ea"/>
              </a:rPr>
              <a:t>”</a:t>
            </a:r>
            <a:r>
              <a:rPr lang="zh-CN" altLang="en-US">
                <a:latin typeface="+mj-ea"/>
                <a:ea typeface="+mj-ea"/>
                <a:cs typeface="+mj-ea"/>
              </a:rPr>
              <a:t>按钮，输入账号（教师工号）和初始密码（123456）登录。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+mj-ea"/>
                <a:ea typeface="+mj-ea"/>
                <a:cs typeface="+mj-ea"/>
              </a:rPr>
              <a:t>登录后请绑定手机号并修改密码。</a:t>
            </a:r>
            <a:r>
              <a:rPr lang="zh-CN" altLang="en-US">
                <a:latin typeface="+mj-ea"/>
                <a:ea typeface="+mj-ea"/>
                <a:cs typeface="+mj-ea"/>
                <a:sym typeface="+mn-ea"/>
              </a:rPr>
              <a:t>再次登录时，电脑端、学习通均可使用该手机号和密码登录。</a:t>
            </a:r>
            <a:endParaRPr lang="zh-CN" altLang="en-US">
              <a:latin typeface="+mj-ea"/>
              <a:ea typeface="+mj-ea"/>
              <a:cs typeface="+mj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rcRect/>
          <a:stretch>
            <a:fillRect/>
          </a:stretch>
        </p:blipFill>
        <p:spPr>
          <a:xfrm>
            <a:off x="4159250" y="3601085"/>
            <a:ext cx="3872865" cy="213233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7" name="爆炸形 2 6"/>
          <p:cNvSpPr/>
          <p:nvPr/>
        </p:nvSpPr>
        <p:spPr>
          <a:xfrm>
            <a:off x="9683750" y="95250"/>
            <a:ext cx="2446020" cy="165925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电脑端</a:t>
            </a: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220075" y="3601720"/>
            <a:ext cx="3608705" cy="21316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394335" y="2700020"/>
            <a:ext cx="101263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+mj-lt"/>
                <a:ea typeface="+mj-ea"/>
                <a:cs typeface="+mj-cs"/>
                <a:sym typeface="+mn-ea"/>
              </a:rPr>
              <a:t>如果已在学习通登录并绑定工号，登录密码为修改后的密码，支持工号、手机号两种登录方式。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43840" y="3601085"/>
            <a:ext cx="3725545" cy="2189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</a:p>
        </p:txBody>
      </p:sp>
      <p:sp>
        <p:nvSpPr>
          <p:cNvPr id="7" name="爆炸形 2 6"/>
          <p:cNvSpPr/>
          <p:nvPr/>
        </p:nvSpPr>
        <p:spPr>
          <a:xfrm>
            <a:off x="9820275" y="95250"/>
            <a:ext cx="2309495" cy="156400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手机端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7820" y="878840"/>
            <a:ext cx="6869430" cy="675005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800">
                <a:latin typeface="+mj-ea"/>
                <a:cs typeface="+mj-ea"/>
                <a:sym typeface="+mn-ea"/>
              </a:rPr>
              <a:t>手机上下载并安装学习通APP：</a:t>
            </a:r>
            <a:br>
              <a:rPr lang="zh-CN" altLang="en-US" sz="1800">
                <a:latin typeface="+mj-ea"/>
                <a:cs typeface="+mj-ea"/>
                <a:sym typeface="+mn-ea"/>
              </a:rPr>
            </a:br>
            <a:r>
              <a:rPr lang="zh-CN" altLang="en-US" sz="1800">
                <a:latin typeface="+mj-ea"/>
                <a:cs typeface="+mj-ea"/>
                <a:sym typeface="+mn-ea"/>
              </a:rPr>
              <a:t>扫描右方二维码或在手机应用市场中搜索“学习通”进行下载。</a:t>
            </a:r>
            <a:endParaRPr lang="zh-CN" altLang="en-US" sz="1800">
              <a:latin typeface="+mj-ea"/>
              <a:cs typeface="+mj-ea"/>
            </a:endParaRPr>
          </a:p>
        </p:txBody>
      </p:sp>
      <p:pic>
        <p:nvPicPr>
          <p:cNvPr id="3" name="图片 8" descr="C:\Users\Administrator\Desktop\学习通二维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2815" y="93345"/>
            <a:ext cx="1460500" cy="1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标题 11"/>
          <p:cNvSpPr>
            <a:spLocks noGrp="1"/>
          </p:cNvSpPr>
          <p:nvPr/>
        </p:nvSpPr>
        <p:spPr>
          <a:xfrm>
            <a:off x="337185" y="1459865"/>
            <a:ext cx="11489055" cy="1043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+mj-ea"/>
                <a:cs typeface="+mj-ea"/>
                <a:sym typeface="+mn-ea"/>
              </a:rPr>
              <a:t>初次登录者：</a:t>
            </a:r>
            <a:r>
              <a:rPr lang="zh-CN" altLang="en-US" sz="1600">
                <a:latin typeface="+mj-ea"/>
                <a:cs typeface="+mj-ea"/>
                <a:sym typeface="+mn-ea"/>
              </a:rPr>
              <a:t>点击右下方的“我</a:t>
            </a:r>
            <a:r>
              <a:rPr lang="en-US" altLang="zh-CN" sz="1600">
                <a:latin typeface="+mj-ea"/>
                <a:cs typeface="+mj-ea"/>
                <a:sym typeface="+mn-ea"/>
              </a:rPr>
              <a:t>”</a:t>
            </a:r>
            <a:r>
              <a:rPr lang="zh-CN" altLang="en-US" sz="1600">
                <a:latin typeface="+mj-ea"/>
                <a:cs typeface="+mj-ea"/>
                <a:sym typeface="+mn-ea"/>
              </a:rPr>
              <a:t>进入</a:t>
            </a:r>
            <a:r>
              <a:rPr lang="en-US" altLang="zh-CN" sz="1600">
                <a:latin typeface="+mj-ea"/>
                <a:cs typeface="+mj-ea"/>
                <a:sym typeface="+mn-ea"/>
              </a:rPr>
              <a:t>“</a:t>
            </a:r>
            <a:r>
              <a:rPr lang="zh-CN" altLang="en-US" sz="1600">
                <a:latin typeface="+mj-ea"/>
                <a:cs typeface="+mj-ea"/>
                <a:sym typeface="+mn-ea"/>
              </a:rPr>
              <a:t>登录</a:t>
            </a:r>
            <a:r>
              <a:rPr lang="en-US" altLang="zh-CN" sz="1600">
                <a:latin typeface="+mj-ea"/>
                <a:cs typeface="+mj-ea"/>
                <a:sym typeface="+mn-ea"/>
              </a:rPr>
              <a:t>”</a:t>
            </a:r>
            <a:r>
              <a:rPr lang="zh-CN" altLang="en-US" sz="1600">
                <a:latin typeface="+mj-ea"/>
                <a:cs typeface="+mj-ea"/>
                <a:sym typeface="+mn-ea"/>
              </a:rPr>
              <a:t>页面，选择“新用户注册”，输入手机号获取验证码并设置自己的密码，然后填写学校名称、输入自己的工号、姓名进行信息验证</a:t>
            </a:r>
            <a:r>
              <a:rPr lang="zh-CN" altLang="en-US" sz="1600" b="1">
                <a:solidFill>
                  <a:srgbClr val="FF0000"/>
                </a:solidFill>
                <a:latin typeface="+mj-ea"/>
                <a:cs typeface="+mj-ea"/>
                <a:sym typeface="+mn-ea"/>
              </a:rPr>
              <a:t>（注意：信息验证一定不可跳过，学校名称是</a:t>
            </a:r>
            <a:r>
              <a:rPr lang="en-US" altLang="zh-CN" sz="1600" b="1">
                <a:solidFill>
                  <a:srgbClr val="FF0000"/>
                </a:solidFill>
                <a:latin typeface="+mj-ea"/>
                <a:cs typeface="+mj-ea"/>
                <a:sym typeface="+mn-ea"/>
              </a:rPr>
              <a:t>“</a:t>
            </a:r>
            <a:r>
              <a:rPr lang="zh-CN" altLang="en-US" sz="1600" b="1">
                <a:solidFill>
                  <a:srgbClr val="FF0000"/>
                </a:solidFill>
                <a:latin typeface="+mj-ea"/>
                <a:cs typeface="+mj-ea"/>
                <a:sym typeface="+mn-ea"/>
              </a:rPr>
              <a:t>南京航空航天大学</a:t>
            </a:r>
            <a:r>
              <a:rPr lang="en-US" altLang="zh-CN" sz="1600" b="1">
                <a:solidFill>
                  <a:srgbClr val="FF0000"/>
                </a:solidFill>
                <a:latin typeface="+mj-ea"/>
                <a:cs typeface="+mj-ea"/>
                <a:sym typeface="+mn-ea"/>
              </a:rPr>
              <a:t>”</a:t>
            </a:r>
            <a:r>
              <a:rPr lang="zh-CN" altLang="en-US" sz="1600" b="1">
                <a:solidFill>
                  <a:srgbClr val="FF0000"/>
                </a:solidFill>
                <a:latin typeface="+mj-ea"/>
                <a:cs typeface="+mj-ea"/>
                <a:sym typeface="+mn-ea"/>
              </a:rPr>
              <a:t>，不能使用简写或具体到学院）</a:t>
            </a:r>
            <a:r>
              <a:rPr lang="zh-CN" altLang="en-US" sz="1600">
                <a:latin typeface="+mj-ea"/>
                <a:cs typeface="+mj-ea"/>
                <a:sym typeface="+mn-ea"/>
              </a:rPr>
              <a:t>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010" y="3322320"/>
            <a:ext cx="2178685" cy="3510915"/>
          </a:xfrm>
          <a:prstGeom prst="rect">
            <a:avLst/>
          </a:prstGeom>
          <a:ln w="12700" cmpd="sng">
            <a:solidFill>
              <a:schemeClr val="accent1"/>
            </a:solidFill>
            <a:prstDash val="solid"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5735" y="3322320"/>
            <a:ext cx="202247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350" y="3322320"/>
            <a:ext cx="215836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6480" y="3322320"/>
            <a:ext cx="2110740" cy="352615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0275" y="3322320"/>
            <a:ext cx="221424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8" name="文本框 17"/>
          <p:cNvSpPr txBox="1"/>
          <p:nvPr/>
        </p:nvSpPr>
        <p:spPr>
          <a:xfrm>
            <a:off x="8395970" y="5788660"/>
            <a:ext cx="2580005" cy="3683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该步骤不可跳过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36550" y="2503170"/>
            <a:ext cx="1056449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sym typeface="+mn-ea"/>
              </a:rPr>
              <a:t>如果已在电脑端登录并绑定手机号，则可直接使用手机号登录。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00660" y="750570"/>
            <a:ext cx="11741785" cy="17551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方法一：激活课程和教学班</a:t>
            </a:r>
            <a:b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南京航空航天大学精品课程（在线教学）平台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已与教务系统数据打通，教师登录后，选择当前学期，并激活课程。激活过程中会提示是否复制之前建设的课程内容，如果选择复制，可将之前建设好的教学资源（包含教学视频、资料、题库等）继承过来，如果之前没有建设课程或不使用之前建设的课程，可激活后上传教学资源。激活的课程，该课程的教学班已经在课程中。</a:t>
            </a:r>
          </a:p>
        </p:txBody>
      </p:sp>
      <p:sp>
        <p:nvSpPr>
          <p:cNvPr id="2" name="椭圆 1"/>
          <p:cNvSpPr/>
          <p:nvPr/>
        </p:nvSpPr>
        <p:spPr>
          <a:xfrm>
            <a:off x="200025" y="240665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2345" y="249555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建立课程和教学班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16" y="2823256"/>
            <a:ext cx="5163712" cy="305810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874" y="2808501"/>
            <a:ext cx="4709531" cy="30728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40" y="2287905"/>
            <a:ext cx="3812540" cy="21704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759" y="2263140"/>
            <a:ext cx="3688715" cy="219519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855" y="4575175"/>
            <a:ext cx="3903980" cy="22326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9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245" y="4575175"/>
            <a:ext cx="3766185" cy="2277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 useBgFill="1"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00660" y="750570"/>
            <a:ext cx="11621770" cy="14204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方法二：自建课程和教学班</a:t>
            </a:r>
            <a:b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如果没有待激活的课程，可以点击“创建课程”或“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+”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按照以下步骤自建课程和教学班</a:t>
            </a:r>
            <a:r>
              <a:rPr lang="zh-CN" sz="1600" dirty="0">
                <a:latin typeface="微软雅黑" panose="020B0503020204020204" charset="-122"/>
                <a:ea typeface="微软雅黑" panose="020B0503020204020204" charset="-122"/>
              </a:rPr>
              <a:t>。电脑端点击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sz="1600" dirty="0">
                <a:latin typeface="微软雅黑" panose="020B0503020204020204" charset="-122"/>
                <a:ea typeface="微软雅黑" panose="020B0503020204020204" charset="-122"/>
              </a:rPr>
              <a:t>课程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页面的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“+”,</a:t>
            </a:r>
            <a:r>
              <a:rPr lang="zh-CN" sz="1600" dirty="0">
                <a:latin typeface="微软雅黑" panose="020B0503020204020204" charset="-122"/>
                <a:ea typeface="微软雅黑" panose="020B0503020204020204" charset="-122"/>
              </a:rPr>
              <a:t>输入课程名称，选课程封面，生成课程单元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即可完成课程框架的搭建。同时学习通中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课程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模块就会出现老师建设的这门课程。</a:t>
            </a:r>
          </a:p>
        </p:txBody>
      </p:sp>
      <p:sp>
        <p:nvSpPr>
          <p:cNvPr id="2" name="椭圆 1"/>
          <p:cNvSpPr/>
          <p:nvPr/>
        </p:nvSpPr>
        <p:spPr>
          <a:xfrm>
            <a:off x="200025" y="240665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2345" y="249555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建立课程和教学班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760" y="309880"/>
            <a:ext cx="11563350" cy="158623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打开该课程的“管理”模块，点击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“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班级管理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”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，可在默认班级或新建班级中添加学生。每门课程支持建设多个平行教学班。</a:t>
            </a:r>
            <a:b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</a:b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如果教学班由一个或多个行政班组成，可点击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“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添加学生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”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从学生库中按学院、专业、班级代码直接批量添加。</a:t>
            </a:r>
            <a:b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</a:b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如果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  <a:sym typeface="+mn-ea"/>
              </a:rPr>
              <a:t>教学班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不是由行政班组成，可采用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“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批量导入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”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的方式，使用系统中提供的模板添加学生名单。</a:t>
            </a:r>
            <a:b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</a:b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加入教学班的学生其学习通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“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课程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”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模块中就会出现老师的这门课程。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385" y="2706370"/>
            <a:ext cx="6618605" cy="306260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4" name="文本框 3"/>
          <p:cNvSpPr txBox="1"/>
          <p:nvPr/>
        </p:nvSpPr>
        <p:spPr>
          <a:xfrm>
            <a:off x="176530" y="2044700"/>
            <a:ext cx="12136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为保持学生信息的完整性和准确性，建议老师上课前提前建立教学班，上课时无需学生通过扫码加入班级。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859" y="2877185"/>
            <a:ext cx="4813102" cy="272097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843914"/>
            <a:ext cx="10968990" cy="9179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教师利用现有的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、教学资料、测试题目等即可开展线上教学。</a:t>
            </a:r>
            <a:b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如教师资源不丰富，也可以从超星提供的资源库（图书、期刊、视频）中选择合适的资源添加到课程中。</a:t>
            </a: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上传教学资料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" y="2862949"/>
            <a:ext cx="5670335" cy="3151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801" y="2070418"/>
            <a:ext cx="5274310" cy="23577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801" y="4633203"/>
            <a:ext cx="5264785" cy="21240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843914"/>
            <a:ext cx="10968990" cy="139509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平台支持线上教学、速课（微视频）录制、同步课堂、直播教学、辅助教学等多种在线教学模式。教师根据实际情况自主选择。</a:t>
            </a:r>
            <a:b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无论任何一种在线教学方式，都支持教师团队、助教管理、在线发通知、发布作业、讨论答疑等。具体实施方式可参照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南航精品课程平台教师使用手册（详细版） 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在线教学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t="9430"/>
          <a:stretch>
            <a:fillRect/>
          </a:stretch>
        </p:blipFill>
        <p:spPr>
          <a:xfrm>
            <a:off x="5835100" y="4346636"/>
            <a:ext cx="5836510" cy="2165070"/>
          </a:xfrm>
          <a:prstGeom prst="rect">
            <a:avLst/>
          </a:prstGeom>
          <a:noFill/>
          <a:ln w="9525">
            <a:solidFill>
              <a:schemeClr val="tx1"/>
            </a:solidFill>
            <a:miter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100" y="2232977"/>
            <a:ext cx="5836510" cy="193377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45" y="2232978"/>
            <a:ext cx="5267960" cy="201231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745" y="4346636"/>
            <a:ext cx="5273040" cy="216507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4" y="843913"/>
            <a:ext cx="11552245" cy="19438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以同步课堂教学方式为例，教师需要的设备：可上网的电脑一台，手机一部。</a:t>
            </a:r>
            <a:b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教师在学习通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APP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的“课程”模块，打开当前要上课课程和班级，点击页面上方的“课堂教学”，选择需要讲解的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PPT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，然后在电脑端浏览器中输入“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x.chaoxing.com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”进行“投屏”，在右下角“更多”中找到“同步课堂”，点开后会显示学习通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APP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观看的邀请码和电脑端的观看网址。教师须将邀请码和观看网址公布给学生。</a:t>
            </a:r>
            <a:b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</a:b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​学生在学习通输入邀请码，或在电脑端打开网址，即可听到教师的授课，学生手机或电脑上会同步看到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和授课声音。</a:t>
            </a: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在线教学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36" y="2939324"/>
            <a:ext cx="2047150" cy="3643086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303" y="2939323"/>
            <a:ext cx="1976783" cy="364308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03" y="2939323"/>
            <a:ext cx="2048211" cy="36430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933" y="2939323"/>
            <a:ext cx="2048210" cy="36430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358,&quot;width&quot;:609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357,&quot;width&quot;:568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09116996"/>
  <p:tag name="KSO_WM_UNIT_PLACING_PICTURE_USER_VIEWPORT" val="{&quot;height&quot;:3448,&quot;width&quot;:5867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472,&quot;width&quot;:307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1063</Words>
  <Application>Microsoft Office PowerPoint</Application>
  <PresentationFormat>宽屏</PresentationFormat>
  <Paragraphs>42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黑体</vt:lpstr>
      <vt:lpstr>宋体</vt:lpstr>
      <vt:lpstr>宋体-简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手机上下载并安装学习通APP： 扫描右方二维码或在手机应用市场中搜索“学习通”进行下载。</vt:lpstr>
      <vt:lpstr>方法一：激活课程和教学班 南京航空航天大学精品课程（在线教学）平台已与教务系统数据打通，教师登录后，选择当前学期，并激活课程。激活过程中会提示是否复制之前建设的课程内容，如果选择复制，可将之前建设好的教学资源（包含教学视频、资料、题库等）继承过来，如果之前没有建设课程或不使用之前建设的课程，可激活后上传教学资源。激活的课程，该课程的教学班已经在课程中。</vt:lpstr>
      <vt:lpstr>方法二：自建课程和教学班 如果没有待激活的课程，可以点击“创建课程”或“+”按照以下步骤自建课程和教学班。电脑端点击“课程”页面的“+”,输入课程名称，选课程封面，生成课程单元,即可完成课程框架的搭建。同时学习通中“课程”模块就会出现老师建设的这门课程。</vt:lpstr>
      <vt:lpstr>打开该课程的“管理”模块，点击“班级管理”，可在默认班级或新建班级中添加学生。每门课程支持建设多个平行教学班。 如果教学班由一个或多个行政班组成，可点击“添加学生”从学生库中按学院、专业、班级代码直接批量添加。 如果教学班不是由行政班组成，可采用“批量导入”的方式，使用系统中提供的模板添加学生名单。 加入教学班的学生其学习通“课程”模块中就会出现老师的这门课程。</vt:lpstr>
      <vt:lpstr>教师利用现有的PPT、教学资料、测试题目等即可开展线上教学。 如教师资源不丰富，也可以从超星提供的资源库（图书、期刊、视频）中选择合适的资源添加到课程中。</vt:lpstr>
      <vt:lpstr>平台支持线上教学、速课（微视频）录制、同步课堂、直播教学、辅助教学等多种在线教学模式。教师根据实际情况自主选择。 无论任何一种在线教学方式，都支持教师团队、助教管理、在线发通知、发布作业、讨论答疑等。具体实施方式可参照《南航精品课程平台教师使用手册（详细版） 》。</vt:lpstr>
      <vt:lpstr>以同步课堂教学方式为例，教师需要的设备：可上网的电脑一台，手机一部。 教师在学习通APP的“课程”模块，打开当前要上课课程和班级，点击页面上方的“课堂教学”，选择需要讲解的PPT，然后在电脑端浏览器中输入“x.chaoxing.com”进行“投屏”，在右下角“更多”中找到“同步课堂”，点开后会显示学习通APP观看的邀请码和电脑端的观看网址。教师须将邀请码和观看网址公布给学生。 ​学生在学习通输入邀请码，或在电脑端打开网址，即可听到教师的授课，学生手机或电脑上会同步看到PPT和授课声音。</vt:lpstr>
      <vt:lpstr>教师在进行同步课堂教学过程中，可以通过学习通APP中的“课堂活动”与学生互动，也可以通过“讨论”模块分享资料给学生。 教师也可以在电脑端点击“互动”按钮与学生进行互动。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sunrui</dc:creator>
  <cp:lastModifiedBy>kong</cp:lastModifiedBy>
  <cp:revision>27</cp:revision>
  <dcterms:created xsi:type="dcterms:W3CDTF">2020-02-05T09:36:00Z</dcterms:created>
  <dcterms:modified xsi:type="dcterms:W3CDTF">2020-02-07T12:36:45Z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